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3" r:id="rId11"/>
    <p:sldId id="264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atrick Hand" pitchFamily="2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37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/>
    <p:restoredTop sz="94608"/>
  </p:normalViewPr>
  <p:slideViewPr>
    <p:cSldViewPr snapToGrid="0" snapToObjects="1">
      <p:cViewPr varScale="1">
        <p:scale>
          <a:sx n="127" d="100"/>
          <a:sy n="127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994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552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07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838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hyperlink" Target="https://datalens.yandex/p6n2osqz4uv6b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81273" y="1468755"/>
            <a:ext cx="5383054" cy="2070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Анализ факторов риска развития диабета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281273" y="3952994"/>
            <a:ext cx="5383054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Проект анализирует ключевые риски диабета на основе данных BRFSS 2015 </a:t>
            </a:r>
            <a:r>
              <a:rPr lang="en-US" sz="2150" dirty="0" err="1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года</a:t>
            </a:r>
            <a:endParaRPr lang="en-US" sz="2150" dirty="0"/>
          </a:p>
        </p:txBody>
      </p:sp>
      <p:sp>
        <p:nvSpPr>
          <p:cNvPr id="5" name="Shape 2"/>
          <p:cNvSpPr/>
          <p:nvPr/>
        </p:nvSpPr>
        <p:spPr>
          <a:xfrm>
            <a:off x="8281273" y="5587960"/>
            <a:ext cx="5383054" cy="1172766"/>
          </a:xfrm>
          <a:prstGeom prst="roundRect">
            <a:avLst>
              <a:gd name="adj" fmla="val 9886"/>
            </a:avLst>
          </a:prstGeom>
          <a:solidFill>
            <a:srgbClr val="D9D9D9"/>
          </a:solidFill>
          <a:ln/>
        </p:spPr>
      </p:sp>
      <p:sp>
        <p:nvSpPr>
          <p:cNvPr id="6" name="Text 3"/>
          <p:cNvSpPr/>
          <p:nvPr/>
        </p:nvSpPr>
        <p:spPr>
          <a:xfrm>
            <a:off x="8557260" y="5932884"/>
            <a:ext cx="4831080" cy="441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ru-RU" sz="21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Подготовила: </a:t>
            </a:r>
            <a:r>
              <a:rPr lang="en-US" sz="21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Мукаева Гера</a:t>
            </a:r>
            <a:endParaRPr lang="en-US" sz="21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5E0004-F966-3D97-236C-CCAA55048DFC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09638" y="907018"/>
            <a:ext cx="9405461" cy="584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Рекомендации по профилактике диабета</a:t>
            </a:r>
            <a:endParaRPr lang="en-US" sz="3650" dirty="0"/>
          </a:p>
        </p:txBody>
      </p:sp>
      <p:sp>
        <p:nvSpPr>
          <p:cNvPr id="5" name="Shape 2"/>
          <p:cNvSpPr/>
          <p:nvPr/>
        </p:nvSpPr>
        <p:spPr>
          <a:xfrm>
            <a:off x="909638" y="1842730"/>
            <a:ext cx="3027402" cy="5479733"/>
          </a:xfrm>
          <a:prstGeom prst="roundRect">
            <a:avLst>
              <a:gd name="adj" fmla="val 3245"/>
            </a:avLst>
          </a:prstGeom>
          <a:solidFill>
            <a:srgbClr val="FFFFFF"/>
          </a:solidFill>
          <a:ln w="7620">
            <a:solidFill>
              <a:srgbClr val="E5E5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51096" y="2084189"/>
            <a:ext cx="2544485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Таргетированный скрининг и раннее выявление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151096" y="3347442"/>
            <a:ext cx="2544485" cy="1796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На основе корреляционного анализа внедрить программы прицельного обследования для людей старше 30 лет и с ИМТ &gt; 25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1151096" y="5284351"/>
            <a:ext cx="2544485" cy="1796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Это позволит диагностировать предиабет и начать вмешательство задолго до манифестации заболевания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4170878" y="1842730"/>
            <a:ext cx="3027402" cy="5479733"/>
          </a:xfrm>
          <a:prstGeom prst="roundRect">
            <a:avLst>
              <a:gd name="adj" fmla="val 3245"/>
            </a:avLst>
          </a:prstGeom>
          <a:solidFill>
            <a:srgbClr val="FFFFFF"/>
          </a:solidFill>
          <a:ln w="7620">
            <a:solidFill>
              <a:srgbClr val="E5E5E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412337" y="2084189"/>
            <a:ext cx="2544485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Пропаганда сбалансированного питания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4412337" y="3347442"/>
            <a:ext cx="2544485" cy="1796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Сократить потребление рафинированных углеводов и трансжиров, увеличить долю клетчатки, овощей и </a:t>
            </a:r>
            <a:r>
              <a:rPr lang="en-US" sz="1450" dirty="0" err="1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нежирного</a:t>
            </a: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450" dirty="0" err="1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белка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4412337" y="5284351"/>
            <a:ext cx="2544485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Организовать бесплатные мастер-классы по планированию здорового рациона 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7432119" y="1842730"/>
            <a:ext cx="3027402" cy="5479733"/>
          </a:xfrm>
          <a:prstGeom prst="roundRect">
            <a:avLst>
              <a:gd name="adj" fmla="val 3245"/>
            </a:avLst>
          </a:prstGeom>
          <a:solidFill>
            <a:srgbClr val="FFFFFF"/>
          </a:solidFill>
          <a:ln w="7620">
            <a:solidFill>
              <a:srgbClr val="E5E5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73578" y="2084189"/>
            <a:ext cx="2544485" cy="1497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Развитие программ регулярной физической активности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7673578" y="3721775"/>
            <a:ext cx="2544485" cy="1796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Стимулировать ежедневные 30–45-минутные аэробные и силовые тренировки (ходьба, велосипед, групповые </a:t>
            </a:r>
            <a:r>
              <a:rPr lang="en-US" sz="1450" dirty="0" err="1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занятия</a:t>
            </a: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)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7673578" y="5658683"/>
            <a:ext cx="2544485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Интегрировать фитнес в школьные и корпоративные расписания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10693360" y="1842730"/>
            <a:ext cx="3027402" cy="5479733"/>
          </a:xfrm>
          <a:prstGeom prst="roundRect">
            <a:avLst>
              <a:gd name="adj" fmla="val 3245"/>
            </a:avLst>
          </a:prstGeom>
          <a:solidFill>
            <a:srgbClr val="FFFFFF"/>
          </a:solidFill>
          <a:ln w="7620">
            <a:solidFill>
              <a:srgbClr val="E5E5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934819" y="2084189"/>
            <a:ext cx="2544485" cy="1497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Образовательные кампании и поддержка самоконтроля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0934819" y="3721775"/>
            <a:ext cx="2544485" cy="1796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Разрабатывать мультимедийные курсы и мобильные приложения с учётом демографии и языковых особенностей </a:t>
            </a:r>
            <a:r>
              <a:rPr lang="en-US" sz="1450" dirty="0" err="1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целевых</a:t>
            </a: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450" dirty="0" err="1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групп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10934819" y="5658683"/>
            <a:ext cx="2544485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Обучать методам ведения дневника питания и мотивационным техникам</a:t>
            </a: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6073" y="3769757"/>
            <a:ext cx="5838706" cy="690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Спасибо за внимание</a:t>
            </a:r>
            <a:endParaRPr lang="en-US" sz="4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279940" y="863918"/>
            <a:ext cx="6070402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Описание и цели проекта</a:t>
            </a:r>
            <a:endParaRPr lang="en-US" sz="38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998" y="1830705"/>
            <a:ext cx="1208603" cy="14503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11147" y="2072402"/>
            <a:ext cx="2417207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Цель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2511147" y="2519482"/>
            <a:ext cx="11179254" cy="386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Анализ параметров образа жизни и общего состояние здоровья  с риском развития диабета</a:t>
            </a:r>
            <a:endParaRPr lang="en-US" sz="1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998" y="3281005"/>
            <a:ext cx="1208603" cy="238065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511147" y="3522702"/>
            <a:ext cx="2417207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Данные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2511147" y="3969782"/>
            <a:ext cx="11179254" cy="386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Исследование Behavioral Risk Factor Surveillance System (BRFSS) за 2015 год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2511147" y="4501515"/>
            <a:ext cx="11179254" cy="386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Данные NCD RisC Lancet 2024 Diabetes age specific countries 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2511147" y="5033248"/>
            <a:ext cx="11179254" cy="386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9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998" y="5661660"/>
            <a:ext cx="1208603" cy="170390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511147" y="5903357"/>
            <a:ext cx="2417207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Значение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2511147" y="6350437"/>
            <a:ext cx="11179254" cy="773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Предложить более эффективные меры профилактики и рекомендации для улучшения здоровья населения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28624" y="1285994"/>
            <a:ext cx="6173153" cy="690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Этапы анализа данных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966073" y="4515088"/>
            <a:ext cx="12698254" cy="3810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4" name="Shape 2"/>
          <p:cNvSpPr/>
          <p:nvPr/>
        </p:nvSpPr>
        <p:spPr>
          <a:xfrm>
            <a:off x="2637830" y="368700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5" name="Shape 3"/>
          <p:cNvSpPr/>
          <p:nvPr/>
        </p:nvSpPr>
        <p:spPr>
          <a:xfrm>
            <a:off x="2346365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491264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1242060" y="2528054"/>
            <a:ext cx="2829639" cy="882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поиск, загрузка и подготовка данных</a:t>
            </a:r>
            <a:endParaRPr lang="en-US" sz="2150" dirty="0"/>
          </a:p>
        </p:txBody>
      </p:sp>
      <p:sp>
        <p:nvSpPr>
          <p:cNvPr id="8" name="Shape 6"/>
          <p:cNvSpPr/>
          <p:nvPr/>
        </p:nvSpPr>
        <p:spPr>
          <a:xfrm>
            <a:off x="4501158" y="451508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9" name="Shape 7"/>
          <p:cNvSpPr/>
          <p:nvPr/>
        </p:nvSpPr>
        <p:spPr>
          <a:xfrm>
            <a:off x="4209693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354592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3105388" y="5619155"/>
            <a:ext cx="2829639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преобразование и описание данных </a:t>
            </a:r>
            <a:endParaRPr lang="en-US" sz="2150" dirty="0"/>
          </a:p>
        </p:txBody>
      </p:sp>
      <p:sp>
        <p:nvSpPr>
          <p:cNvPr id="12" name="Shape 10"/>
          <p:cNvSpPr/>
          <p:nvPr/>
        </p:nvSpPr>
        <p:spPr>
          <a:xfrm>
            <a:off x="6364486" y="368700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13" name="Shape 11"/>
          <p:cNvSpPr/>
          <p:nvPr/>
        </p:nvSpPr>
        <p:spPr>
          <a:xfrm>
            <a:off x="6073021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17920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4968716" y="2528054"/>
            <a:ext cx="2829639" cy="882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группировка и анализ данных</a:t>
            </a:r>
            <a:endParaRPr lang="en-US" sz="2150" dirty="0"/>
          </a:p>
        </p:txBody>
      </p:sp>
      <p:sp>
        <p:nvSpPr>
          <p:cNvPr id="16" name="Shape 14"/>
          <p:cNvSpPr/>
          <p:nvPr/>
        </p:nvSpPr>
        <p:spPr>
          <a:xfrm>
            <a:off x="8227814" y="451508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17" name="Shape 15"/>
          <p:cNvSpPr/>
          <p:nvPr/>
        </p:nvSpPr>
        <p:spPr>
          <a:xfrm>
            <a:off x="7936349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081248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</a:t>
            </a:r>
            <a:endParaRPr lang="en-US" sz="2600" dirty="0"/>
          </a:p>
        </p:txBody>
      </p:sp>
      <p:sp>
        <p:nvSpPr>
          <p:cNvPr id="19" name="Text 17"/>
          <p:cNvSpPr/>
          <p:nvPr/>
        </p:nvSpPr>
        <p:spPr>
          <a:xfrm>
            <a:off x="6832044" y="5619155"/>
            <a:ext cx="2829639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подготовка и объединение геоданных</a:t>
            </a:r>
            <a:endParaRPr lang="en-US" sz="2150" dirty="0"/>
          </a:p>
        </p:txBody>
      </p:sp>
      <p:sp>
        <p:nvSpPr>
          <p:cNvPr id="20" name="Shape 18"/>
          <p:cNvSpPr/>
          <p:nvPr/>
        </p:nvSpPr>
        <p:spPr>
          <a:xfrm>
            <a:off x="10091142" y="368700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21" name="Shape 19"/>
          <p:cNvSpPr/>
          <p:nvPr/>
        </p:nvSpPr>
        <p:spPr>
          <a:xfrm>
            <a:off x="9799677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9944576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5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8695373" y="2721173"/>
            <a:ext cx="2829639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визуализация данных</a:t>
            </a:r>
            <a:endParaRPr lang="en-US" sz="2150" dirty="0"/>
          </a:p>
        </p:txBody>
      </p:sp>
      <p:sp>
        <p:nvSpPr>
          <p:cNvPr id="24" name="Shape 22"/>
          <p:cNvSpPr/>
          <p:nvPr/>
        </p:nvSpPr>
        <p:spPr>
          <a:xfrm>
            <a:off x="11954470" y="4515088"/>
            <a:ext cx="38100" cy="828080"/>
          </a:xfrm>
          <a:prstGeom prst="roundRect">
            <a:avLst>
              <a:gd name="adj" fmla="val 304301"/>
            </a:avLst>
          </a:prstGeom>
          <a:solidFill>
            <a:srgbClr val="CCCCCC"/>
          </a:solidFill>
          <a:ln/>
        </p:spPr>
      </p:sp>
      <p:sp>
        <p:nvSpPr>
          <p:cNvPr id="25" name="Shape 23"/>
          <p:cNvSpPr/>
          <p:nvPr/>
        </p:nvSpPr>
        <p:spPr>
          <a:xfrm>
            <a:off x="11663005" y="4204573"/>
            <a:ext cx="621030" cy="621030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1807904" y="4308098"/>
            <a:ext cx="331232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6</a:t>
            </a:r>
            <a:endParaRPr lang="en-US" sz="2600" dirty="0"/>
          </a:p>
        </p:txBody>
      </p:sp>
      <p:sp>
        <p:nvSpPr>
          <p:cNvPr id="27" name="Text 25"/>
          <p:cNvSpPr/>
          <p:nvPr/>
        </p:nvSpPr>
        <p:spPr>
          <a:xfrm>
            <a:off x="10558701" y="5619155"/>
            <a:ext cx="2829639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итоговая документация и рекомендации</a:t>
            </a:r>
            <a:endParaRPr lang="en-US" sz="215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E4E6D1A0-8225-2240-D717-5DAB5D14B09F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79357" y="770572"/>
            <a:ext cx="5871567" cy="414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Основные этапы  работы с данными</a:t>
            </a:r>
            <a:endParaRPr lang="en-US" sz="2600" dirty="0"/>
          </a:p>
        </p:txBody>
      </p:sp>
      <p:sp>
        <p:nvSpPr>
          <p:cNvPr id="3" name="Shape 1"/>
          <p:cNvSpPr/>
          <p:nvPr/>
        </p:nvSpPr>
        <p:spPr>
          <a:xfrm>
            <a:off x="7303770" y="1516975"/>
            <a:ext cx="22860" cy="5942052"/>
          </a:xfrm>
          <a:prstGeom prst="roundRect">
            <a:avLst>
              <a:gd name="adj" fmla="val 304823"/>
            </a:avLst>
          </a:prstGeom>
          <a:solidFill>
            <a:srgbClr val="CCCCCC"/>
          </a:solidFill>
          <a:ln/>
        </p:spPr>
      </p:sp>
      <p:sp>
        <p:nvSpPr>
          <p:cNvPr id="4" name="Shape 2"/>
          <p:cNvSpPr/>
          <p:nvPr/>
        </p:nvSpPr>
        <p:spPr>
          <a:xfrm>
            <a:off x="7128570" y="1516975"/>
            <a:ext cx="373261" cy="373261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215604" y="1579126"/>
            <a:ext cx="199072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805958" y="1548051"/>
            <a:ext cx="1990844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Загрузка данных 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93326" y="1896428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path = kagglehub.dataset_download("alexteboul/diabetes-health-indicators-dataset")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893326" y="2261235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print("Path to dataset files:", path)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893326" y="2626043"/>
            <a:ext cx="5903476" cy="530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dataset_path = '/Users/geramukaeva/.cache/kagglehub/datasets/alexteboul/diabetes-health-indicators-dataset/versions/1/diabetes_012_health_indicators_BRFSS2015.csv'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893326" y="3256121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if os.path.exists(dataset_path):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893326" y="3620929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diabetes_data_raw = pd.read_csv(dataset_path)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7128570" y="2512219"/>
            <a:ext cx="373261" cy="373261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5604" y="2574369"/>
            <a:ext cx="199072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833598" y="2543294"/>
            <a:ext cx="2091452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Матрица корреляции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833598" y="2891671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numeric_df = diabetes_data_fin.select_dtypes(include=np.number)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833598" y="3256478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corr = numeric_df.corr()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833598" y="3621286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mask = np.triu(np.ones_like(corr, dtype=bool))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833598" y="3986093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plt.figure(figsize=(10, 10))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833598" y="4350901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cmap = sns.diverging_palette(220, 20, as_cmap=True)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7833598" y="4715708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sns.heatmap(corr, mask=mask, cmap=cmap, 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7833598" y="5080516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vmax=0.3, center=0, square=True, linewidths=.5, cbar_kws={"shrink": .5})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7833598" y="5445323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plt.title("Матрица корреляции")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833598" y="5810131"/>
            <a:ext cx="590347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plt.show()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7128570" y="4459605"/>
            <a:ext cx="373261" cy="373261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215604" y="4521756"/>
            <a:ext cx="199072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3264218" y="4490680"/>
            <a:ext cx="3532584" cy="248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Загрузка и объединение геоданных 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893326" y="4839057"/>
            <a:ext cx="5903476" cy="795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map_age_standart = pd.read_csv('/Users/geramukaeva/Documents/Учеба/DataStudy/Итоговый проект/lancet/NCD_RisC_Lancet_2024_Diabetes_age_standardised_countries.csv')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893326" y="5734407"/>
            <a:ext cx="5903476" cy="530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geopoligon = pd.read_csv('/Users/geramukaeva/Documents/Учеба/DataStudy/Итоговый проект/geo_for_datalens2/all_country_borders.csv', sep=';', quotechar='"')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893326" y="6364486"/>
            <a:ext cx="5903476" cy="530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diabetes_map_2010_2015_coord = pd.merge(diabetes_map_2010_2015, geopoligon, left_on='country', right_on='name_en', how='left')</a:t>
            </a:r>
            <a:endParaRPr lang="en-US" sz="1300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D2A5CDC7-1174-D237-50DC-EC7590EF4A86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43" y="1086683"/>
            <a:ext cx="6624995" cy="60561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281273" y="1389698"/>
            <a:ext cx="5383054" cy="11041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Основные выводы матрицы корреляции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8729221" y="2752628"/>
            <a:ext cx="4935106" cy="2224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Диабет тесно связан с возрастом, избыточным весом, сердечно-сосудистыми заболеваниями и ухудшением общего физического состояния</a:t>
            </a:r>
            <a:endParaRPr lang="en-US" sz="2150" dirty="0"/>
          </a:p>
        </p:txBody>
      </p:sp>
      <p:sp>
        <p:nvSpPr>
          <p:cNvPr id="6" name="Shape 2"/>
          <p:cNvSpPr/>
          <p:nvPr/>
        </p:nvSpPr>
        <p:spPr>
          <a:xfrm>
            <a:off x="8281273" y="2852618"/>
            <a:ext cx="275987" cy="275987"/>
          </a:xfrm>
          <a:prstGeom prst="roundRect">
            <a:avLst>
              <a:gd name="adj" fmla="val 42009"/>
            </a:avLst>
          </a:prstGeom>
          <a:noFill/>
          <a:ln w="30480">
            <a:solidFill>
              <a:srgbClr val="CCCCCC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8729219" y="5236034"/>
            <a:ext cx="4935107" cy="1777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Факторы здорового образа жизни и более высокий социально-экономический статус проявляют защитный эффект</a:t>
            </a:r>
            <a:endParaRPr lang="en-US" sz="2150" dirty="0"/>
          </a:p>
        </p:txBody>
      </p:sp>
      <p:sp>
        <p:nvSpPr>
          <p:cNvPr id="8" name="Shape 4"/>
          <p:cNvSpPr/>
          <p:nvPr/>
        </p:nvSpPr>
        <p:spPr>
          <a:xfrm>
            <a:off x="8281273" y="5417803"/>
            <a:ext cx="275987" cy="275987"/>
          </a:xfrm>
          <a:prstGeom prst="roundRect">
            <a:avLst>
              <a:gd name="adj" fmla="val 42009"/>
            </a:avLst>
          </a:prstGeom>
          <a:noFill/>
          <a:ln w="30480">
            <a:solidFill>
              <a:srgbClr val="CCCCCC"/>
            </a:solidFill>
            <a:prstDash val="solid"/>
          </a:ln>
        </p:spPr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7BB6FA6-F91C-E30D-6F50-D2AE6CBC8D3F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373737"/>
          </a:solidFill>
          <a:ln>
            <a:solidFill>
              <a:srgbClr val="3737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66073" y="5477589"/>
            <a:ext cx="3219093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Визуализация данных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966073" y="6129695"/>
            <a:ext cx="1269825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Карта распространения диабета</a:t>
            </a:r>
            <a:endParaRPr lang="en-US" sz="15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5EC910B-6BFE-9716-C76F-2B4767FE35A8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245708C-66EC-C0AC-F577-620BA76CD28F}"/>
              </a:ext>
            </a:extLst>
          </p:cNvPr>
          <p:cNvSpPr/>
          <p:nvPr/>
        </p:nvSpPr>
        <p:spPr>
          <a:xfrm>
            <a:off x="0" y="0"/>
            <a:ext cx="14630400" cy="547758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 descr="Линейчатая диаграмма">
            <a:hlinkClick r:id="rId4"/>
            <a:extLst>
              <a:ext uri="{FF2B5EF4-FFF2-40B4-BE49-F238E27FC236}">
                <a16:creationId xmlns:a16="http://schemas.microsoft.com/office/drawing/2014/main" id="{D0269A21-061D-F03D-CAB1-2065A9F6AE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6073" y="6502361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073" y="3769757"/>
            <a:ext cx="5520809" cy="690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endParaRPr lang="en-US" sz="43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67C9874-DA6C-3198-3208-4630E93E2F93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6D44A1DE-2B3C-70C4-D687-CF4AD826700E}"/>
              </a:ext>
            </a:extLst>
          </p:cNvPr>
          <p:cNvSpPr/>
          <p:nvPr/>
        </p:nvSpPr>
        <p:spPr>
          <a:xfrm>
            <a:off x="966073" y="5477589"/>
            <a:ext cx="3219093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Визуализация данных</a:t>
            </a:r>
            <a:endParaRPr lang="en-US" sz="23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018F3302-31B9-DD47-D798-9D3DFFF77490}"/>
              </a:ext>
            </a:extLst>
          </p:cNvPr>
          <p:cNvSpPr/>
          <p:nvPr/>
        </p:nvSpPr>
        <p:spPr>
          <a:xfrm>
            <a:off x="966073" y="6129695"/>
            <a:ext cx="1269825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ru-RU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Анализ факторов риска</a:t>
            </a:r>
            <a:endParaRPr lang="en-US" sz="15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9EE3C9C-7BC9-D812-576B-6224446F67A4}"/>
              </a:ext>
            </a:extLst>
          </p:cNvPr>
          <p:cNvSpPr/>
          <p:nvPr/>
        </p:nvSpPr>
        <p:spPr>
          <a:xfrm>
            <a:off x="0" y="0"/>
            <a:ext cx="7569724" cy="378014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744" t="-20119" r="-100822" b="-70565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AD69033-F076-E243-E5A7-BDE698CFDC88}"/>
              </a:ext>
            </a:extLst>
          </p:cNvPr>
          <p:cNvSpPr/>
          <p:nvPr/>
        </p:nvSpPr>
        <p:spPr>
          <a:xfrm>
            <a:off x="7569724" y="556181"/>
            <a:ext cx="7060676" cy="3213576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338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D0C970A-CBA9-5363-5F45-F6250525348E}"/>
              </a:ext>
            </a:extLst>
          </p:cNvPr>
          <p:cNvSpPr/>
          <p:nvPr/>
        </p:nvSpPr>
        <p:spPr>
          <a:xfrm>
            <a:off x="4185166" y="4057134"/>
            <a:ext cx="10445234" cy="3213576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092" b="851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67C9874-DA6C-3198-3208-4630E93E2F93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6E358718-5623-0851-00F3-20F9EA1272E0}"/>
              </a:ext>
            </a:extLst>
          </p:cNvPr>
          <p:cNvSpPr/>
          <p:nvPr/>
        </p:nvSpPr>
        <p:spPr>
          <a:xfrm>
            <a:off x="966073" y="5477589"/>
            <a:ext cx="3219093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Визуализация данных</a:t>
            </a:r>
            <a:endParaRPr lang="en-US" sz="23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8BC7D20-C758-4C5C-7412-8FF35AAE33C9}"/>
              </a:ext>
            </a:extLst>
          </p:cNvPr>
          <p:cNvSpPr/>
          <p:nvPr/>
        </p:nvSpPr>
        <p:spPr>
          <a:xfrm>
            <a:off x="966073" y="6129695"/>
            <a:ext cx="1269825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ru-RU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Анализ факторов риска</a:t>
            </a:r>
            <a:endParaRPr lang="en-US" sz="15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20B7DBC-E720-92BD-21F9-3A3A0F461A86}"/>
              </a:ext>
            </a:extLst>
          </p:cNvPr>
          <p:cNvSpPr/>
          <p:nvPr/>
        </p:nvSpPr>
        <p:spPr>
          <a:xfrm>
            <a:off x="37707" y="0"/>
            <a:ext cx="14554986" cy="443059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324" r="-518" b="-514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5983B5C-3BB3-C9BD-3D54-D06C38BD3CEF}"/>
              </a:ext>
            </a:extLst>
          </p:cNvPr>
          <p:cNvSpPr/>
          <p:nvPr/>
        </p:nvSpPr>
        <p:spPr>
          <a:xfrm>
            <a:off x="5759777" y="4430599"/>
            <a:ext cx="8832916" cy="3723587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0" r="-60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2218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67C9874-DA6C-3198-3208-4630E93E2F93}"/>
              </a:ext>
            </a:extLst>
          </p:cNvPr>
          <p:cNvSpPr/>
          <p:nvPr/>
        </p:nvSpPr>
        <p:spPr>
          <a:xfrm>
            <a:off x="12377394" y="7569724"/>
            <a:ext cx="2253006" cy="584462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6E358718-5623-0851-00F3-20F9EA1272E0}"/>
              </a:ext>
            </a:extLst>
          </p:cNvPr>
          <p:cNvSpPr/>
          <p:nvPr/>
        </p:nvSpPr>
        <p:spPr>
          <a:xfrm>
            <a:off x="966073" y="5477589"/>
            <a:ext cx="3219093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Визуализация данных</a:t>
            </a:r>
            <a:endParaRPr lang="en-US" sz="23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8BC7D20-C758-4C5C-7412-8FF35AAE33C9}"/>
              </a:ext>
            </a:extLst>
          </p:cNvPr>
          <p:cNvSpPr/>
          <p:nvPr/>
        </p:nvSpPr>
        <p:spPr>
          <a:xfrm>
            <a:off x="966073" y="6129695"/>
            <a:ext cx="1269825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ru-RU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Анализ факторов риска</a:t>
            </a:r>
            <a:endParaRPr lang="en-US" sz="15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F10B1F-DBC1-AE90-A053-824B268FEA11}"/>
              </a:ext>
            </a:extLst>
          </p:cNvPr>
          <p:cNvSpPr/>
          <p:nvPr/>
        </p:nvSpPr>
        <p:spPr>
          <a:xfrm>
            <a:off x="0" y="1"/>
            <a:ext cx="7315200" cy="375186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t="-7" r="-34" b="3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04926EB-2FEB-ACC2-D299-9C3EC53B6B77}"/>
              </a:ext>
            </a:extLst>
          </p:cNvPr>
          <p:cNvSpPr/>
          <p:nvPr/>
        </p:nvSpPr>
        <p:spPr>
          <a:xfrm>
            <a:off x="7315200" y="0"/>
            <a:ext cx="7239786" cy="375186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262" b="-3118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920DC35-A36D-2104-BBB7-BE1BE633EE18}"/>
              </a:ext>
            </a:extLst>
          </p:cNvPr>
          <p:cNvSpPr/>
          <p:nvPr/>
        </p:nvSpPr>
        <p:spPr>
          <a:xfrm>
            <a:off x="4590854" y="3751868"/>
            <a:ext cx="10039546" cy="4270342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10" r="-110"/>
            </a:stretch>
          </a:blipFill>
          <a:ln>
            <a:solidFill>
              <a:srgbClr val="F8F8F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1665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634</Words>
  <Application>Microsoft Macintosh PowerPoint</Application>
  <PresentationFormat>Произвольный</PresentationFormat>
  <Paragraphs>84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Patrick Hand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Gerel Gadzhurova</cp:lastModifiedBy>
  <cp:revision>5</cp:revision>
  <dcterms:created xsi:type="dcterms:W3CDTF">2025-05-26T03:23:41Z</dcterms:created>
  <dcterms:modified xsi:type="dcterms:W3CDTF">2025-05-26T10:03:57Z</dcterms:modified>
</cp:coreProperties>
</file>